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300" r:id="rId2"/>
    <p:sldId id="361" r:id="rId3"/>
    <p:sldId id="340" r:id="rId4"/>
    <p:sldId id="371" r:id="rId5"/>
    <p:sldId id="372" r:id="rId6"/>
    <p:sldId id="376" r:id="rId7"/>
    <p:sldId id="374" r:id="rId8"/>
    <p:sldId id="363" r:id="rId9"/>
    <p:sldId id="342" r:id="rId10"/>
    <p:sldId id="325" r:id="rId11"/>
    <p:sldId id="360" r:id="rId12"/>
    <p:sldId id="336" r:id="rId13"/>
    <p:sldId id="346" r:id="rId14"/>
    <p:sldId id="347" r:id="rId15"/>
    <p:sldId id="348" r:id="rId16"/>
    <p:sldId id="350" r:id="rId17"/>
    <p:sldId id="332" r:id="rId18"/>
    <p:sldId id="331" r:id="rId19"/>
    <p:sldId id="370" r:id="rId20"/>
    <p:sldId id="333" r:id="rId21"/>
    <p:sldId id="356" r:id="rId22"/>
    <p:sldId id="357" r:id="rId23"/>
    <p:sldId id="359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94434" autoAdjust="0"/>
  </p:normalViewPr>
  <p:slideViewPr>
    <p:cSldViewPr>
      <p:cViewPr varScale="1">
        <p:scale>
          <a:sx n="66" d="100"/>
          <a:sy n="66" d="100"/>
        </p:scale>
        <p:origin x="60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Arial" pitchFamily="34" charset="0"/>
              </a:defRPr>
            </a:lvl1pPr>
          </a:lstStyle>
          <a:p>
            <a:pPr>
              <a:defRPr/>
            </a:pPr>
            <a:fld id="{E1A6BD4F-E7B3-40FF-AF5F-7EA782BD4F99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297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Arial" pitchFamily="34" charset="0"/>
              </a:defRPr>
            </a:lvl1pPr>
          </a:lstStyle>
          <a:p>
            <a:pPr>
              <a:defRPr/>
            </a:pPr>
            <a:fld id="{7AEAE5BD-742F-4CC6-865A-35E48D2C8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6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D7A5A2AF-CE91-4B78-93C6-63649916F4BA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C8222337-67BC-459C-A2DF-00DA6E64E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09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824863-0848-4BD1-B654-D7AD2D9CECD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37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F7AD8-FB4B-4C75-809F-92864622DC75}" type="slidenum">
              <a:rPr lang="en-US"/>
              <a:pPr/>
              <a:t>22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53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01BFA-F07A-4FFC-BAC0-DE5A245FDA00}" type="slidenum">
              <a:rPr lang="en-US"/>
              <a:pPr/>
              <a:t>23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685800"/>
            <a:ext cx="4672012" cy="3505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18" y="4418405"/>
            <a:ext cx="5182564" cy="41917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31" tIns="45616" rIns="91231" bIns="456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8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D2F09-7C65-4111-9648-0BBECCC48A3C}" type="slidenum">
              <a:rPr lang="en-US"/>
              <a:pPr/>
              <a:t>3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56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BBA85-5112-4B48-A33A-A5CAE5939F37}" type="slidenum">
              <a:rPr lang="en-US"/>
              <a:pPr/>
              <a:t>9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8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103D825-9015-4E20-8DD0-072BC14605F6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7278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DB403E-23DB-43F3-B9B8-225489953B49}" type="slidenum">
              <a:rPr lang="en-US"/>
              <a:pPr/>
              <a:t>13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88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AE653-FFF0-415B-A914-44E7FB12A0BB}" type="slidenum">
              <a:rPr lang="en-US"/>
              <a:pPr/>
              <a:t>14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78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5EC73-C1EC-4044-84E8-6A16BB726CDA}" type="slidenum">
              <a:rPr lang="en-US"/>
              <a:pPr/>
              <a:t>15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32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0D446-471E-4468-9E70-C56482CC71BA}" type="slidenum">
              <a:rPr lang="en-US"/>
              <a:pPr/>
              <a:t>16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58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DDA60-0B0B-4C68-B749-FCCE7C64D6BD}" type="slidenum">
              <a:rPr lang="en-US"/>
              <a:pPr/>
              <a:t>21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2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BF590-155F-48D9-9ED9-C386B7D3F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288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139F7-34A9-45B2-A658-C6B79E546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551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143000"/>
            <a:ext cx="21526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143000"/>
            <a:ext cx="63055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BD4FA-EAFA-4D52-BC9A-D69738809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159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E0289-9CBA-4458-9F9B-C5D033099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183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54844-E1E2-435A-8948-741E7D457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981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294" y="2362200"/>
            <a:ext cx="3897405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794" y="2362200"/>
            <a:ext cx="3897405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BAC9D-DCB4-4375-B7F6-6FA96BAD8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998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8" y="2362200"/>
            <a:ext cx="3811589" cy="6035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048001"/>
            <a:ext cx="3811587" cy="29039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12" y="2362200"/>
            <a:ext cx="3813087" cy="6035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16" y="3048002"/>
            <a:ext cx="3813084" cy="2903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17FC0-6903-4175-8E0F-8B18DF2D1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0151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12B1D-A227-46C7-A45E-D11239CF5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538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88848-CADD-453A-A27E-467912F56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546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95" y="657725"/>
            <a:ext cx="2544200" cy="89742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655" y="1467232"/>
            <a:ext cx="4323126" cy="45202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4293" y="2428754"/>
            <a:ext cx="2544201" cy="36227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C9983-DFC5-4F70-85A2-21AA554DE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50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7614E-044E-4355-A946-6C83A337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482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1430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362200"/>
            <a:ext cx="7848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69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DC20BB7-CBC7-4F41-9231-25EC098DE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6.jpe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jpe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33" descr="P:\Library\Image-Library\LowResolution-72DPI\Hopper\China-Coal-Hopper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180" y="3432563"/>
            <a:ext cx="2971800" cy="223057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610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BriskHeat</a:t>
            </a:r>
            <a:r>
              <a:rPr lang="en-US" dirty="0" smtClean="0"/>
              <a:t> </a:t>
            </a:r>
            <a:r>
              <a:rPr lang="cs-CZ" dirty="0" smtClean="0"/>
              <a:t>přehled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08DC5-0266-4D9A-8500-C0B383AB38B7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8" name="Picture 9" descr="Z:\Images\Cable\SLpipe-no-back-B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138331"/>
            <a:ext cx="4778035" cy="34133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wade\Desktop\New Folder\SMALL\Insulator (Small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65" y="3216275"/>
            <a:ext cx="4362635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awade\Desktop\New Folder\SMALL\cloth2 (Small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950313"/>
            <a:ext cx="6934200" cy="37417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awade\Desktop\New Folder\SMALL\Silicone-Rubber-Heat-Tape-With-Thermostat-Control (Small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3699" y="1978735"/>
            <a:ext cx="2895600" cy="2080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awade\Desktop\New Folder\SMALL\B00-Close (Small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930">
            <a:off x="1020763" y="1449388"/>
            <a:ext cx="7034212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technologie</a:t>
            </a:r>
            <a:endParaRPr lang="en-US" dirty="0" smtClean="0"/>
          </a:p>
        </p:txBody>
      </p:sp>
      <p:pic>
        <p:nvPicPr>
          <p:cNvPr id="1034" name="Picture 10" descr="C:\Users\awade\Desktop\New Folder\SMALL\Cloth-Layers-Drawing (Small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1671">
            <a:off x="2851150" y="4092575"/>
            <a:ext cx="6616700" cy="2803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2901" y="4800600"/>
            <a:ext cx="35814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 dirty="0" smtClean="0">
                <a:latin typeface="+mj-lt"/>
              </a:rPr>
              <a:t>Složitě zaplétaný odporový drát</a:t>
            </a:r>
            <a:endParaRPr lang="en-US" sz="1200" b="1" dirty="0">
              <a:latin typeface="+mj-lt"/>
            </a:endParaRPr>
          </a:p>
          <a:p>
            <a:pPr>
              <a:defRPr/>
            </a:pPr>
            <a:endParaRPr lang="en-US" sz="1200" dirty="0">
              <a:latin typeface="+mj-lt"/>
            </a:endParaRPr>
          </a:p>
          <a:p>
            <a:pPr>
              <a:defRPr/>
            </a:pPr>
            <a:r>
              <a:rPr lang="cs-CZ" sz="1200" dirty="0" smtClean="0">
                <a:latin typeface="+mj-lt"/>
              </a:rPr>
              <a:t>Užíváme ve většině </a:t>
            </a:r>
            <a:r>
              <a:rPr lang="cs-CZ" sz="1200" dirty="0" err="1" smtClean="0">
                <a:latin typeface="+mj-lt"/>
              </a:rPr>
              <a:t>BriskHeat</a:t>
            </a:r>
            <a:r>
              <a:rPr lang="cs-CZ" sz="1200" dirty="0" smtClean="0">
                <a:latin typeface="+mj-lt"/>
              </a:rPr>
              <a:t> produktech</a:t>
            </a:r>
            <a:endParaRPr lang="en-US" sz="1200" dirty="0">
              <a:latin typeface="+mj-lt"/>
            </a:endParaRPr>
          </a:p>
          <a:p>
            <a:pPr>
              <a:defRPr/>
            </a:pPr>
            <a:endParaRPr lang="en-US" sz="1200" dirty="0">
              <a:latin typeface="+mj-lt"/>
            </a:endParaRPr>
          </a:p>
          <a:p>
            <a:pPr>
              <a:defRPr/>
            </a:pPr>
            <a:r>
              <a:rPr lang="cs-CZ" sz="1200" b="1" dirty="0" smtClean="0">
                <a:latin typeface="+mj-lt"/>
              </a:rPr>
              <a:t>Výhody</a:t>
            </a:r>
            <a:r>
              <a:rPr lang="en-US" sz="1200" b="1" dirty="0" smtClean="0">
                <a:latin typeface="+mj-lt"/>
              </a:rPr>
              <a:t>:</a:t>
            </a:r>
            <a:endParaRPr lang="en-US" sz="1200" b="1" dirty="0">
              <a:latin typeface="+mj-lt"/>
            </a:endParaRPr>
          </a:p>
          <a:p>
            <a:pPr>
              <a:defRPr/>
            </a:pPr>
            <a:r>
              <a:rPr lang="cs-CZ" sz="1200" dirty="0" smtClean="0">
                <a:latin typeface="+mj-lt"/>
              </a:rPr>
              <a:t>Lepší odolnost a pružnost než u jiných elektrických topných těles</a:t>
            </a:r>
            <a:endParaRPr lang="en-US" sz="1200" dirty="0" smtClean="0">
              <a:latin typeface="+mj-lt"/>
            </a:endParaRPr>
          </a:p>
          <a:p>
            <a:pPr>
              <a:defRPr/>
            </a:pPr>
            <a:endParaRPr lang="en-US" sz="1200" dirty="0" smtClean="0">
              <a:latin typeface="+mj-lt"/>
            </a:endParaRPr>
          </a:p>
          <a:p>
            <a:pPr>
              <a:defRPr/>
            </a:pPr>
            <a:r>
              <a:rPr lang="cs-CZ" sz="1200" dirty="0" err="1" smtClean="0">
                <a:latin typeface="+mj-lt"/>
              </a:rPr>
              <a:t>Serpentýnovitě</a:t>
            </a:r>
            <a:r>
              <a:rPr lang="cs-CZ" sz="1200" dirty="0" smtClean="0">
                <a:latin typeface="+mj-lt"/>
              </a:rPr>
              <a:t> vplétané topné prvky poskytují rovnoměrné rozložení tepla</a:t>
            </a:r>
            <a:endParaRPr lang="en-US" sz="1200" dirty="0">
              <a:latin typeface="+mj-lt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/>
          <a:p>
            <a:pPr>
              <a:defRPr/>
            </a:pPr>
            <a:fld id="{4748ED50-8D3B-4301-831C-41F2E305B9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Složitě zaplétané odporové dráty v pletených páskách nebo CNC způsob výroby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438400"/>
            <a:ext cx="3505200" cy="3505200"/>
          </a:xfrm>
        </p:spPr>
        <p:txBody>
          <a:bodyPr/>
          <a:lstStyle/>
          <a:p>
            <a:pPr eaLnBrk="1" hangingPunct="1"/>
            <a:r>
              <a:rPr lang="cs-CZ" sz="1800" dirty="0" smtClean="0"/>
              <a:t>Dráty mohou být vetkány do flexibilních pásků a všité dovnitř tkaniny nebo všité CNC technologií.</a:t>
            </a: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1800" dirty="0" smtClean="0"/>
              <a:t>      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438400"/>
            <a:ext cx="3429000" cy="1752600"/>
          </a:xfrm>
        </p:spPr>
        <p:txBody>
          <a:bodyPr/>
          <a:lstStyle/>
          <a:p>
            <a:pPr eaLnBrk="1" hangingPunct="1"/>
            <a:r>
              <a:rPr lang="cs-CZ" sz="1800" dirty="0" smtClean="0"/>
              <a:t>Umožňuje </a:t>
            </a:r>
            <a:r>
              <a:rPr lang="cs-CZ" sz="1800" dirty="0" err="1" smtClean="0"/>
              <a:t>BriskHeat</a:t>
            </a:r>
            <a:r>
              <a:rPr lang="cs-CZ" sz="1800" dirty="0" smtClean="0"/>
              <a:t> vyrábět přesné a variabilní </a:t>
            </a:r>
            <a:r>
              <a:rPr lang="cs-CZ" sz="1800" dirty="0" err="1" smtClean="0"/>
              <a:t>watáže</a:t>
            </a:r>
            <a:r>
              <a:rPr lang="cs-CZ" sz="1800" dirty="0"/>
              <a:t>(</a:t>
            </a:r>
            <a:r>
              <a:rPr lang="cs-CZ" sz="1800" dirty="0" smtClean="0"/>
              <a:t>topné výkony).</a:t>
            </a:r>
            <a:endParaRPr lang="en-US" sz="1800" dirty="0" smtClean="0"/>
          </a:p>
          <a:p>
            <a:pPr eaLnBrk="1" hangingPunct="1"/>
            <a:r>
              <a:rPr lang="cs-CZ" sz="1800" dirty="0" smtClean="0"/>
              <a:t>Umožňuje nejlepší homogenitu distribuce ohřevu za dobrou cenu.</a:t>
            </a:r>
            <a:r>
              <a:rPr lang="en-US" sz="1800" dirty="0" smtClean="0"/>
              <a:t> the </a:t>
            </a:r>
            <a:r>
              <a:rPr lang="en-US" sz="1800" dirty="0" smtClean="0"/>
              <a:t>best uniformity while still being affordable.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346325" y="4689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8438" name="Picture 6" descr="C:\BriskHeat Tour\Tajimacloseup02_01_2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524000" y="1981200"/>
            <a:ext cx="15872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cs-CZ" b="1" dirty="0" smtClean="0">
                <a:solidFill>
                  <a:schemeClr val="accent2"/>
                </a:solidFill>
                <a:latin typeface="Century Gothic" pitchFamily="34" charset="0"/>
              </a:rPr>
              <a:t>Vlastnosti</a:t>
            </a:r>
            <a:endParaRPr lang="en-US" b="1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775325" y="1995488"/>
            <a:ext cx="1340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cs-CZ" b="1" dirty="0" smtClean="0">
                <a:solidFill>
                  <a:schemeClr val="accent2"/>
                </a:solidFill>
                <a:latin typeface="Century Gothic" pitchFamily="34" charset="0"/>
              </a:rPr>
              <a:t>Výhody</a:t>
            </a:r>
            <a:endParaRPr lang="en-US" b="1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537325" y="4994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6384925" y="5299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6461125" y="4918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8444" name="Picture 20" descr="C:\Users\awade.BHTHERMAL\Desktop\Cent2\Untitled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95800"/>
            <a:ext cx="32766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DFFE5-8DD4-47F2-808D-AC0DBDAF16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47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3124200"/>
            <a:ext cx="8610600" cy="709613"/>
          </a:xfrm>
        </p:spPr>
        <p:txBody>
          <a:bodyPr/>
          <a:lstStyle/>
          <a:p>
            <a:r>
              <a:rPr lang="cs-CZ" dirty="0" smtClean="0"/>
              <a:t>Přehled výrobků</a:t>
            </a:r>
            <a:endParaRPr lang="en-US" dirty="0" smtClean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pPr>
              <a:defRPr/>
            </a:pPr>
            <a:fld id="{4748ED50-8D3B-4301-831C-41F2E305B9C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-990" y="1219200"/>
            <a:ext cx="9144000" cy="5334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Topné kabely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2102798"/>
            <a:ext cx="4724400" cy="188817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800" dirty="0" smtClean="0"/>
              <a:t>Samoregulační a s konstantním výkonem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cs-CZ" sz="1800" dirty="0" smtClean="0"/>
              <a:t>Nejznámější produkt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cs-CZ" sz="1800" dirty="0" smtClean="0"/>
              <a:t>Základní produkt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cs-CZ" sz="1800" dirty="0" smtClean="0"/>
              <a:t>Omotávají se okolo potrubí a jiných objektů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7" name="Picture 8" descr="C:\Users\awade\Desktop\BriskHeat\BriskHeat Home Page Flash Photos\PRODUCT\WEBSITE\Products\SLM-illustration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28800"/>
            <a:ext cx="1600200" cy="29686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:\Users\awade\Desktop\BriskHeat\BriskHeat Home Page Flash Photos\PRODUCT\WEBSITE\Products\C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2815" y="2209800"/>
            <a:ext cx="2439988" cy="3562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Z:\Images\Cable\SLpipe-no-back-B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965" y="2819400"/>
            <a:ext cx="7086600" cy="50625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pPr>
              <a:defRPr/>
            </a:pPr>
            <a:fld id="{4748ED50-8D3B-4301-831C-41F2E305B9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67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8444" y="990600"/>
            <a:ext cx="7993155" cy="5334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Topné pásky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779211"/>
            <a:ext cx="4343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800" dirty="0" smtClean="0"/>
              <a:t>Mnohem flexibilnější než topné kabely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cs-CZ" sz="1800" dirty="0" smtClean="0"/>
              <a:t>Několik </a:t>
            </a:r>
            <a:r>
              <a:rPr lang="cs-CZ" sz="1800" dirty="0" err="1" smtClean="0"/>
              <a:t>plug</a:t>
            </a:r>
            <a:r>
              <a:rPr lang="cs-CZ" sz="1800" dirty="0" smtClean="0"/>
              <a:t> and play způsobů 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cs-CZ" sz="1800" dirty="0" smtClean="0"/>
              <a:t>Vhodné pro potrubí, ventily a laboratorní zařízení </a:t>
            </a:r>
            <a:endParaRPr lang="en-US" sz="1800" dirty="0"/>
          </a:p>
        </p:txBody>
      </p:sp>
      <p:pic>
        <p:nvPicPr>
          <p:cNvPr id="9" name="Picture 12" descr="C:\Users\awade\Desktop\New Folder\MEDIUM\High-Temp-Heat-Tape-1 (Medium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9617">
            <a:off x="3154445" y="1976102"/>
            <a:ext cx="3607054" cy="2396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awade\Desktop\New Folder\MEDIUM\_DSC8406 (Medium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531">
            <a:off x="1009548" y="1383668"/>
            <a:ext cx="22002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Users\awade\Desktop\New Folder\SMALL\Silicone-Rubber-Heat-Tape-With-Thermostat-Control (Small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4744412"/>
            <a:ext cx="2895600" cy="2080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wade\Desktop\New Folder\SMALL\_DSC7932 (Small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68" y="1414275"/>
            <a:ext cx="21336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pPr>
              <a:defRPr/>
            </a:pPr>
            <a:fld id="{4748ED50-8D3B-4301-831C-41F2E305B9C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85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9144000" cy="5334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Látkové topné a izolační obaly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953000"/>
            <a:ext cx="65532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800" dirty="0" smtClean="0"/>
              <a:t>Poskytují ohřev a izolaci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cs-CZ" sz="1800" dirty="0" smtClean="0"/>
              <a:t>Pro náročné aplikace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cs-CZ" sz="1800" dirty="0" smtClean="0"/>
              <a:t>Vyrábíme pro jakýkoliv tvar a velikost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cs-CZ" sz="1800" dirty="0" smtClean="0"/>
              <a:t>Jednoduchá montáž a demontáž</a:t>
            </a: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endParaRPr lang="en-US" sz="1800" dirty="0"/>
          </a:p>
        </p:txBody>
      </p:sp>
      <p:pic>
        <p:nvPicPr>
          <p:cNvPr id="7" name="Picture 5" descr="C:\Users\awade\Desktop\New Folder\SMALL\Insulator (Small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01" y="3194896"/>
            <a:ext cx="4362635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awade\Desktop\New Folder\SMALL\cloth2 (Small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973" y="1551298"/>
            <a:ext cx="6934200" cy="37417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wade\Desktop\New Folder\SMALL\Mockup (Small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8241" y="1707512"/>
            <a:ext cx="3217863" cy="2676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825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0200"/>
            <a:ext cx="9144000" cy="5334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Silikonové/gumové topné pláty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724400"/>
            <a:ext cx="48006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800" dirty="0" smtClean="0"/>
              <a:t>Navrženy pro ohřev velkých objektů jako nádoby a násypky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cs-CZ" sz="1800" dirty="0" smtClean="0"/>
              <a:t>Odolává vlhkosti a chemikáliím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cs-CZ" sz="1800" dirty="0" smtClean="0"/>
              <a:t>Různé tvary a velikosti na míru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cs-CZ" sz="1800" dirty="0" smtClean="0"/>
              <a:t>Certifikace pro nebezpečné prostředí </a:t>
            </a:r>
            <a:r>
              <a:rPr lang="en-US" sz="1800" dirty="0" smtClean="0"/>
              <a:t>Class </a:t>
            </a:r>
            <a:r>
              <a:rPr lang="en-US" sz="1800" dirty="0" smtClean="0"/>
              <a:t>1 </a:t>
            </a:r>
            <a:r>
              <a:rPr lang="en-US" sz="1800" dirty="0" err="1" smtClean="0"/>
              <a:t>Div</a:t>
            </a:r>
            <a:r>
              <a:rPr lang="en-US" sz="1800" dirty="0" smtClean="0"/>
              <a:t> 2 </a:t>
            </a:r>
            <a:r>
              <a:rPr lang="cs-CZ" sz="1800" dirty="0" smtClean="0"/>
              <a:t>možná</a:t>
            </a:r>
            <a:endParaRPr lang="en-US" sz="1800" dirty="0"/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CC3300"/>
                </a:solidFill>
                <a:latin typeface="Arial" charset="0"/>
              </a:rPr>
              <a:t>BriskHeat</a:t>
            </a:r>
            <a:r>
              <a:rPr lang="en-US" b="1" baseline="30000" dirty="0">
                <a:solidFill>
                  <a:srgbClr val="CC3300"/>
                </a:solidFill>
                <a:latin typeface="Arial" charset="0"/>
              </a:rPr>
              <a:t>®</a:t>
            </a:r>
            <a:r>
              <a:rPr lang="en-US" b="1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cs-CZ" b="1" dirty="0" smtClean="0">
                <a:solidFill>
                  <a:srgbClr val="CC3300"/>
                </a:solidFill>
                <a:latin typeface="Arial" charset="0"/>
              </a:rPr>
              <a:t>Produktová řada</a:t>
            </a:r>
            <a:endParaRPr lang="en-US" b="1" dirty="0">
              <a:solidFill>
                <a:srgbClr val="CC3300"/>
              </a:solidFill>
              <a:latin typeface="Arial" charset="0"/>
            </a:endParaRPr>
          </a:p>
        </p:txBody>
      </p:sp>
      <p:pic>
        <p:nvPicPr>
          <p:cNvPr id="9" name="Picture 12" descr="C:\Users\awade\Desktop\New Folder\SMALL\SRVStep2 (Small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743976"/>
            <a:ext cx="2286000" cy="1846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awade\Desktop\New Folder\SMALL\SRX (Small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5410200"/>
            <a:ext cx="2354263" cy="1447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:\Users\awade\Desktop\New Folder\SMALL\SRLcustom_1 (Small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01526">
            <a:off x="1770142" y="2286420"/>
            <a:ext cx="1476144" cy="22853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awade\Desktop\New Folder\SMALL\Silicone (Small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6608" y="2332144"/>
            <a:ext cx="2835275" cy="2193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awade\Desktop\New Folder\SMALL\SRLcustommold (Small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5202" y="2640861"/>
            <a:ext cx="2106613" cy="1905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pPr>
              <a:defRPr/>
            </a:pPr>
            <a:fld id="{4748ED50-8D3B-4301-831C-41F2E305B9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19300"/>
            <a:ext cx="70866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9" descr="C:\Users\awade\Desktop\New Folder\Silicone-Hopper-Syst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47148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Ohřívače zásobníků</a:t>
            </a:r>
            <a:endParaRPr lang="en-US" dirty="0" smtClean="0"/>
          </a:p>
        </p:txBody>
      </p:sp>
      <p:pic>
        <p:nvPicPr>
          <p:cNvPr id="5124" name="Picture 4" descr="C:\Users\awade\Desktop\New Folder\DSC_368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6361">
            <a:off x="4186238" y="2343150"/>
            <a:ext cx="5183187" cy="3438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wade\Desktop\New Folder\HopperSR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83930">
            <a:off x="1698625" y="2967038"/>
            <a:ext cx="2403475" cy="2447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839200" cy="1143000"/>
          </a:xfrm>
        </p:spPr>
        <p:txBody>
          <a:bodyPr/>
          <a:lstStyle/>
          <a:p>
            <a:r>
              <a:rPr lang="cs-CZ" dirty="0" smtClean="0"/>
              <a:t>Ohřívače kontejnerů</a:t>
            </a:r>
            <a:r>
              <a:rPr lang="en-US" dirty="0" smtClean="0"/>
              <a:t>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sz="2000" dirty="0" smtClean="0">
                <a:solidFill>
                  <a:schemeClr val="tx2"/>
                </a:solidFill>
              </a:rPr>
              <a:t>kontejnery</a:t>
            </a:r>
            <a:r>
              <a:rPr lang="en-US" sz="2000" dirty="0" smtClean="0">
                <a:solidFill>
                  <a:schemeClr val="tx2"/>
                </a:solidFill>
              </a:rPr>
              <a:t>/ </a:t>
            </a:r>
            <a:r>
              <a:rPr lang="en-US" sz="2000" dirty="0" smtClean="0">
                <a:solidFill>
                  <a:schemeClr val="tx2"/>
                </a:solidFill>
              </a:rPr>
              <a:t>IBC </a:t>
            </a:r>
            <a:r>
              <a:rPr lang="cs-CZ" sz="2000" dirty="0" smtClean="0">
                <a:solidFill>
                  <a:schemeClr val="tx2"/>
                </a:solidFill>
              </a:rPr>
              <a:t>ohřívače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r>
              <a:rPr lang="cs-CZ" sz="2000" dirty="0" smtClean="0">
                <a:solidFill>
                  <a:schemeClr val="tx2"/>
                </a:solidFill>
              </a:rPr>
              <a:t>ohřívače sudů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smtClean="0">
                <a:solidFill>
                  <a:schemeClr val="tx2"/>
                </a:solidFill>
              </a:rPr>
              <a:t>a ohřívače tlakových lahví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grpSp>
        <p:nvGrpSpPr>
          <p:cNvPr id="13315" name="Group 6"/>
          <p:cNvGrpSpPr>
            <a:grpSpLocks/>
          </p:cNvGrpSpPr>
          <p:nvPr/>
        </p:nvGrpSpPr>
        <p:grpSpPr bwMode="auto">
          <a:xfrm>
            <a:off x="2216150" y="2333625"/>
            <a:ext cx="4789488" cy="2520950"/>
            <a:chOff x="763802" y="2133659"/>
            <a:chExt cx="4790565" cy="2520074"/>
          </a:xfrm>
        </p:grpSpPr>
        <p:pic>
          <p:nvPicPr>
            <p:cNvPr id="13318" name="Picture 5" descr="C:\Users\awade\Desktop\New Folder\SMALL\TTH-Application1 (Small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072" y="2298848"/>
              <a:ext cx="2281295" cy="235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4" descr="C:\Users\awade\Desktop\New Folder\SMALL\TOTE-Application (Small)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802" y="2133659"/>
              <a:ext cx="3023445" cy="2259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143000" y="3995880"/>
            <a:ext cx="3696171" cy="2763898"/>
            <a:chOff x="782758" y="3815953"/>
            <a:chExt cx="3709827" cy="27741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104" name="Picture 8" descr="C:\Users\awade\Desktop\New Folder\SMALL\DHCX-21 (Small)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100" y="4476237"/>
              <a:ext cx="1223485" cy="1930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C:\Users\awade\Desktop\New Folder\SMALL\DSC_6712 (Small)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386" y="4665784"/>
              <a:ext cx="1334457" cy="1784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C:\Users\awade\Desktop\New Folder\SMALL\DHCSfamily (Small)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758" y="3815953"/>
              <a:ext cx="2152770" cy="2590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C:\Users\awade\Desktop\New Folder\SMALL\DHCSdouble-Black-NEW (Small)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153" y="4161079"/>
              <a:ext cx="1668462" cy="2428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10" name="Picture 14" descr="C:\Users\awade\Desktop\New Folder\GCWfamily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04000" y="2732088"/>
            <a:ext cx="2773363" cy="41259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Leptané topné fólie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7030">
            <a:off x="3362325" y="2755900"/>
            <a:ext cx="4762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27663"/>
            <a:ext cx="435927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4262438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2089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8ED50-8D3B-4301-831C-41F2E305B9C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58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Klíčová fakta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8229600" cy="4170362"/>
          </a:xfrm>
        </p:spPr>
        <p:txBody>
          <a:bodyPr/>
          <a:lstStyle/>
          <a:p>
            <a:pPr>
              <a:defRPr/>
            </a:pPr>
            <a:r>
              <a:rPr lang="cs-CZ" sz="2000" dirty="0" smtClean="0"/>
              <a:t>Založeno</a:t>
            </a:r>
            <a:r>
              <a:rPr lang="en-US" sz="2000" dirty="0" smtClean="0"/>
              <a:t> </a:t>
            </a:r>
            <a:r>
              <a:rPr lang="en-US" sz="2000" dirty="0" smtClean="0"/>
              <a:t>1949</a:t>
            </a:r>
          </a:p>
          <a:p>
            <a:pPr>
              <a:defRPr/>
            </a:pPr>
            <a:r>
              <a:rPr lang="cs-CZ" sz="2000" dirty="0" smtClean="0"/>
              <a:t>Soukromé vlastnictví</a:t>
            </a:r>
            <a:endParaRPr lang="en-US" sz="2000" dirty="0" smtClean="0"/>
          </a:p>
          <a:p>
            <a:pPr>
              <a:defRPr/>
            </a:pPr>
            <a:r>
              <a:rPr lang="cs-CZ" sz="2000" dirty="0" smtClean="0"/>
              <a:t>Tři výrobní závody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err="1" smtClean="0"/>
              <a:t>Gibbard</a:t>
            </a:r>
            <a:r>
              <a:rPr lang="en-US" sz="2000" dirty="0" smtClean="0"/>
              <a:t> </a:t>
            </a:r>
            <a:r>
              <a:rPr lang="en-US" sz="2000" dirty="0" smtClean="0"/>
              <a:t>(</a:t>
            </a:r>
            <a:r>
              <a:rPr lang="cs-CZ" sz="2000" dirty="0" smtClean="0"/>
              <a:t>Centrála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Starr (Columbus)</a:t>
            </a:r>
          </a:p>
          <a:p>
            <a:pPr lvl="1">
              <a:defRPr/>
            </a:pPr>
            <a:r>
              <a:rPr lang="en-US" sz="2000" dirty="0" smtClean="0"/>
              <a:t>Vietnam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sz="2000" dirty="0" smtClean="0"/>
              <a:t>Obchodní kancelář na </a:t>
            </a:r>
            <a:r>
              <a:rPr lang="en-US" sz="2000" dirty="0" smtClean="0"/>
              <a:t>Taiwan</a:t>
            </a:r>
            <a:r>
              <a:rPr lang="cs-CZ" sz="2000" dirty="0" smtClean="0"/>
              <a:t>u</a:t>
            </a:r>
            <a:endParaRPr lang="en-US" sz="20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/>
              <a:t>Joint Venture </a:t>
            </a:r>
            <a:r>
              <a:rPr lang="cs-CZ" sz="2000" dirty="0" smtClean="0"/>
              <a:t>v</a:t>
            </a:r>
            <a:r>
              <a:rPr lang="en-US" sz="2000" dirty="0" smtClean="0"/>
              <a:t> Indi</a:t>
            </a:r>
            <a:r>
              <a:rPr lang="cs-CZ" sz="2000" dirty="0" smtClean="0"/>
              <a:t>i</a:t>
            </a:r>
            <a:r>
              <a:rPr lang="en-US" sz="2000" dirty="0" smtClean="0"/>
              <a:t>:  </a:t>
            </a:r>
            <a:r>
              <a:rPr lang="en-US" sz="2000" dirty="0" smtClean="0"/>
              <a:t>KSI </a:t>
            </a:r>
            <a:r>
              <a:rPr lang="en-US" sz="2000" dirty="0" err="1" smtClean="0"/>
              <a:t>BriskHeat</a:t>
            </a:r>
            <a:r>
              <a:rPr lang="en-US" sz="2000" dirty="0" smtClean="0"/>
              <a:t> PVT Ltd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/>
              <a:t># </a:t>
            </a:r>
            <a:r>
              <a:rPr lang="cs-CZ" sz="2000" dirty="0" smtClean="0"/>
              <a:t>zaměstnanců</a:t>
            </a:r>
            <a:r>
              <a:rPr lang="en-US" sz="2000" dirty="0" smtClean="0"/>
              <a:t>:  </a:t>
            </a:r>
            <a:r>
              <a:rPr lang="en-US" sz="2000" dirty="0" smtClean="0"/>
              <a:t>220 Columbus, 70 Vietnam, 2 Taiwan</a:t>
            </a:r>
          </a:p>
          <a:p>
            <a:pPr marL="457200" lvl="1" indent="0">
              <a:buNone/>
              <a:defRPr/>
            </a:pPr>
            <a:endParaRPr lang="en-US" sz="2000" dirty="0" smtClean="0"/>
          </a:p>
          <a:p>
            <a:pPr marL="0" indent="0">
              <a:buFontTx/>
              <a:buNone/>
              <a:defRPr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8ED50-8D3B-4301-831C-41F2E305B9C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2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596" y="1143000"/>
            <a:ext cx="8555389" cy="5715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Topné pláště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768274" y="3264261"/>
            <a:ext cx="3089781" cy="3004421"/>
            <a:chOff x="4079187" y="2548146"/>
            <a:chExt cx="3089781" cy="30044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150" name="Picture 6" descr="C:\Users\awade\Desktop\New Folder\GBH-Clear-Glass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5944" y="2548146"/>
              <a:ext cx="2963024" cy="2199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C:\Users\awade\Desktop\New Folder\DSC_5857a (Small)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187" y="2919059"/>
              <a:ext cx="2518294" cy="2633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87591" y="2057400"/>
            <a:ext cx="3657600" cy="4341732"/>
            <a:chOff x="152400" y="1884220"/>
            <a:chExt cx="3657600" cy="43417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155" name="Picture 11" descr="C:\Users\awade\Desktop\New Folder\_DSC7836 (Small)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884220"/>
              <a:ext cx="1939157" cy="2927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1" name="Picture 7" descr="C:\Users\awade\Desktop\New Folder\HMfamily_1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3347734"/>
              <a:ext cx="2438400" cy="1292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C:\Users\awade\Desktop\New Folder\Mant (Small)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978" y="3733800"/>
              <a:ext cx="2590800" cy="2492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pPr>
              <a:defRPr/>
            </a:pPr>
            <a:fld id="{4748ED50-8D3B-4301-831C-41F2E305B9C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34" y="1295400"/>
            <a:ext cx="9144000" cy="5334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Kontroléry teploty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134015"/>
            <a:ext cx="3505200" cy="2190585"/>
          </a:xfrm>
        </p:spPr>
        <p:txBody>
          <a:bodyPr/>
          <a:lstStyle/>
          <a:p>
            <a:r>
              <a:rPr lang="cs-CZ" sz="1800" dirty="0" smtClean="0"/>
              <a:t>Kompletní řada teplotních regulátorů</a:t>
            </a:r>
            <a:endParaRPr lang="en-US" sz="1800" dirty="0"/>
          </a:p>
          <a:p>
            <a:r>
              <a:rPr lang="en-US" sz="1800" dirty="0"/>
              <a:t>Centipede</a:t>
            </a:r>
            <a:r>
              <a:rPr lang="en-US" sz="1800" baseline="30000" dirty="0"/>
              <a:t>® </a:t>
            </a:r>
            <a:r>
              <a:rPr lang="cs-CZ" sz="1800" dirty="0" smtClean="0"/>
              <a:t>řízení teploty</a:t>
            </a:r>
            <a:r>
              <a:rPr lang="en-US" sz="1800" dirty="0" smtClean="0"/>
              <a:t>:  </a:t>
            </a:r>
            <a:r>
              <a:rPr lang="cs-CZ" sz="1800" dirty="0" smtClean="0"/>
              <a:t>Nejprodávanější regulátor teploty pro nejnáročnější aplikace</a:t>
            </a:r>
            <a:endParaRPr lang="en-US" sz="1800" dirty="0"/>
          </a:p>
        </p:txBody>
      </p:sp>
      <p:pic>
        <p:nvPicPr>
          <p:cNvPr id="9" name="Picture 18" descr="C:\Users\awade\Desktop\New Folder\SMALL\Small-Dig-Controller-3_4-View (Medium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2726" y="4058453"/>
            <a:ext cx="1963892" cy="104641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C:\Users\awade\Desktop\New Folder\SMALL\Cent2-Resized_0024_Layer 5 (Small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397" y="3335560"/>
            <a:ext cx="285273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wade\Desktop\New Folder\SMALL\Touch-OI-3-4-2 (Small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098840"/>
            <a:ext cx="3065462" cy="20351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C:\Users\awade\Desktop\New Folder\SMALL\TB4000 (Small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2307068"/>
            <a:ext cx="1238197" cy="2056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wade\Desktop\New Folder\SMALL\MPC-CAL (Small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99100" y="4724400"/>
            <a:ext cx="1651000" cy="19907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pPr>
              <a:defRPr/>
            </a:pPr>
            <a:fld id="{4748ED50-8D3B-4301-831C-41F2E305B9C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82335" y="2148845"/>
            <a:ext cx="4704098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4249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8839200" cy="838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ACR</a:t>
            </a:r>
            <a:r>
              <a:rPr lang="en-US" b="1" baseline="30000" dirty="0">
                <a:solidFill>
                  <a:srgbClr val="FF0000"/>
                </a:solidFill>
              </a:rPr>
              <a:t>® </a:t>
            </a:r>
            <a:r>
              <a:rPr lang="en-US" b="1" dirty="0">
                <a:solidFill>
                  <a:srgbClr val="FF0000"/>
                </a:solidFill>
              </a:rPr>
              <a:t>3 </a:t>
            </a:r>
            <a:r>
              <a:rPr lang="cs-CZ" b="1" dirty="0" smtClean="0">
                <a:solidFill>
                  <a:srgbClr val="FF0000"/>
                </a:solidFill>
              </a:rPr>
              <a:t>Přikrývky pro tepelné spojování a vytvrzování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800600"/>
            <a:ext cx="65532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dirty="0" smtClean="0"/>
              <a:t>Pro vytvrzování </a:t>
            </a:r>
            <a:r>
              <a:rPr lang="cs-CZ" sz="2000" dirty="0" err="1" smtClean="0"/>
              <a:t>kompozitů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cs-CZ" sz="2000" dirty="0" smtClean="0"/>
              <a:t>Snadno ovladatelný kontrolér pro řízení teploty a vakua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cs-CZ" sz="2000" dirty="0" smtClean="0"/>
              <a:t>Flexibilní, rovnoměrný a výkonný ohřev dečkou 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cs-CZ" sz="2000" dirty="0" smtClean="0"/>
              <a:t>Používá se v aviatice, dopravě, větrných turbínách, přístavech a stavebnictví</a:t>
            </a:r>
            <a:endParaRPr lang="en-US" sz="2000" dirty="0"/>
          </a:p>
        </p:txBody>
      </p:sp>
      <p:pic>
        <p:nvPicPr>
          <p:cNvPr id="8" name="Picture 7" descr="C:\Users\awade\Desktop\New Folder\SMALL\ACR3-Front (Small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05000"/>
            <a:ext cx="2449342" cy="25003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wade\Desktop\New Folder\Heat-Blankets-App (Small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1803070"/>
            <a:ext cx="2965450" cy="323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awade\Desktop\New Folder\SMALL\Mini 3-4 (Small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4556166"/>
            <a:ext cx="2286000" cy="228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8317" y="6384966"/>
            <a:ext cx="1905000" cy="457200"/>
          </a:xfrm>
        </p:spPr>
        <p:txBody>
          <a:bodyPr/>
          <a:lstStyle/>
          <a:p>
            <a:pPr>
              <a:defRPr/>
            </a:pPr>
            <a:fld id="{4748ED50-8D3B-4301-831C-41F2E305B9C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05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3074"/>
          <p:cNvSpPr txBox="1">
            <a:spLocks noChangeArrowheads="1"/>
          </p:cNvSpPr>
          <p:nvPr/>
        </p:nvSpPr>
        <p:spPr bwMode="auto">
          <a:xfrm>
            <a:off x="914400" y="62484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Arial" charset="0"/>
              </a:rPr>
              <a:t>Your</a:t>
            </a:r>
            <a:r>
              <a:rPr lang="en-US">
                <a:latin typeface="Arial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lbertus Extra Bold" pitchFamily="34" charset="0"/>
              </a:rPr>
              <a:t>Heating</a:t>
            </a:r>
            <a:r>
              <a:rPr lang="en-US">
                <a:latin typeface="Arial" charset="0"/>
              </a:rPr>
              <a:t> </a:t>
            </a:r>
            <a:r>
              <a:rPr lang="en-US" i="1">
                <a:latin typeface="Arial" charset="0"/>
              </a:rPr>
              <a:t>Specialist since 1949</a:t>
            </a:r>
          </a:p>
        </p:txBody>
      </p:sp>
      <p:sp>
        <p:nvSpPr>
          <p:cNvPr id="102403" name="Rectangle 307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990600"/>
            <a:ext cx="8610600" cy="1143000"/>
          </a:xfrm>
        </p:spPr>
        <p:txBody>
          <a:bodyPr/>
          <a:lstStyle/>
          <a:p>
            <a:pPr algn="l"/>
            <a:r>
              <a:rPr lang="cs-CZ" dirty="0" smtClean="0"/>
              <a:t>Děkujeme</a:t>
            </a:r>
            <a:endParaRPr lang="en-US" dirty="0"/>
          </a:p>
        </p:txBody>
      </p:sp>
      <p:sp>
        <p:nvSpPr>
          <p:cNvPr id="102404" name="Rectangle 3076"/>
          <p:cNvSpPr>
            <a:spLocks noChangeArrowheads="1"/>
          </p:cNvSpPr>
          <p:nvPr/>
        </p:nvSpPr>
        <p:spPr bwMode="auto">
          <a:xfrm>
            <a:off x="533400" y="2057400"/>
            <a:ext cx="5867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200" dirty="0" smtClean="0">
                <a:latin typeface="Arial" charset="0"/>
              </a:rPr>
              <a:t>Celosvětové renomé jako experti na ohřev </a:t>
            </a:r>
            <a:endParaRPr lang="en-US" sz="22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200" dirty="0" smtClean="0">
                <a:latin typeface="Arial" charset="0"/>
              </a:rPr>
              <a:t>Prověřená technologie</a:t>
            </a:r>
            <a:endParaRPr lang="en-US" sz="22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200" dirty="0" smtClean="0">
                <a:latin typeface="Arial" charset="0"/>
              </a:rPr>
              <a:t>Špičkové CNC stroje</a:t>
            </a:r>
            <a:endParaRPr lang="en-US" sz="22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200" dirty="0" smtClean="0">
                <a:latin typeface="Arial" charset="0"/>
              </a:rPr>
              <a:t>Pokročilé možnosti návrhu</a:t>
            </a:r>
            <a:endParaRPr lang="en-US" sz="2200" dirty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cs-CZ" sz="2200" dirty="0" smtClean="0">
                <a:latin typeface="Arial" charset="0"/>
              </a:rPr>
              <a:t>Třídimenzionální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>
                <a:latin typeface="Arial" charset="0"/>
              </a:rPr>
              <a:t>CAD software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Arial" charset="0"/>
            </a:endParaRPr>
          </a:p>
        </p:txBody>
      </p:sp>
      <p:pic>
        <p:nvPicPr>
          <p:cNvPr id="102405" name="Picture 3077" descr="P:\Sales\Product_Images\Market_Segment_Specific\Hopper\HopperHeatFEA_Uniform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0"/>
            <a:ext cx="23622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7" name="Picture 3079" descr="P:\Library\Image-Library\LowResolution-72DPI\Semiconductor\Cleanroom-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50238"/>
            <a:ext cx="1752600" cy="176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8" name="Picture 3080" descr="P:\Library\Image-Library\LowResolution-72DPI\Industry\Yinanpow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244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9" name="Picture 3081" descr="C:\Documents and Settings\cwilson\My Documents\My Pictures\airli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514600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457200"/>
          </a:xfrm>
        </p:spPr>
        <p:txBody>
          <a:bodyPr/>
          <a:lstStyle/>
          <a:p>
            <a:pPr>
              <a:defRPr/>
            </a:pPr>
            <a:fld id="{4748ED50-8D3B-4301-831C-41F2E305B9C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11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2057400"/>
          </a:xfrm>
        </p:spPr>
        <p:txBody>
          <a:bodyPr/>
          <a:lstStyle/>
          <a:p>
            <a:pPr lvl="1"/>
            <a:r>
              <a:rPr lang="cs-CZ" dirty="0" smtClean="0"/>
              <a:t>Aplikace</a:t>
            </a:r>
            <a:r>
              <a:rPr lang="en-US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Ochrana proti zamrzání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46862" y="2514600"/>
            <a:ext cx="2901538" cy="1524000"/>
          </a:xfrm>
        </p:spPr>
        <p:txBody>
          <a:bodyPr/>
          <a:lstStyle/>
          <a:p>
            <a:pPr lvl="1"/>
            <a:r>
              <a:rPr lang="cs-CZ" sz="2000" dirty="0" smtClean="0"/>
              <a:t>Samoregulační</a:t>
            </a:r>
            <a:r>
              <a:rPr lang="en-US" sz="2000" dirty="0" smtClean="0"/>
              <a:t> </a:t>
            </a:r>
            <a:r>
              <a:rPr lang="cs-CZ" sz="2000" dirty="0" smtClean="0"/>
              <a:t>kabely</a:t>
            </a:r>
            <a:r>
              <a:rPr lang="en-US" sz="2000" dirty="0" smtClean="0"/>
              <a:t> </a:t>
            </a:r>
            <a:r>
              <a:rPr lang="en-US" sz="2000" dirty="0" smtClean="0"/>
              <a:t>SRL </a:t>
            </a:r>
            <a:r>
              <a:rPr lang="cs-CZ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 smtClean="0"/>
              <a:t>SLM </a:t>
            </a:r>
            <a:r>
              <a:rPr lang="cs-CZ" sz="2000" dirty="0" smtClean="0"/>
              <a:t>typu</a:t>
            </a:r>
            <a:endParaRPr lang="en-US" sz="2000" dirty="0"/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1600200" y="5029200"/>
            <a:ext cx="883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rgbClr val="CC3300"/>
              </a:solidFill>
              <a:latin typeface="Arial" charset="0"/>
            </a:endParaRPr>
          </a:p>
        </p:txBody>
      </p:sp>
      <p:pic>
        <p:nvPicPr>
          <p:cNvPr id="98314" name="Picture 10" descr="P:\Library\Image-Library\LowResolution-72DPI\Cable\CWpi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2205038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pPr>
              <a:defRPr/>
            </a:pPr>
            <a:fld id="{4748ED50-8D3B-4301-831C-41F2E305B9C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80" y="2312303"/>
            <a:ext cx="2370619" cy="1726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62" y="4198937"/>
            <a:ext cx="309743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56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1"/>
            <a:ext cx="8610600" cy="1143000"/>
          </a:xfrm>
        </p:spPr>
        <p:txBody>
          <a:bodyPr/>
          <a:lstStyle/>
          <a:p>
            <a:pPr lvl="1"/>
            <a:r>
              <a:rPr lang="cs-CZ" sz="2800" dirty="0" smtClean="0"/>
              <a:t>Aplikace</a:t>
            </a:r>
            <a:r>
              <a:rPr lang="en-US" sz="2800" dirty="0" smtClean="0"/>
              <a:t>:      </a:t>
            </a:r>
            <a:r>
              <a:rPr lang="cs-CZ" sz="2800" dirty="0" smtClean="0"/>
              <a:t>Prevence kondenzace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BAC9D-DCB4-4375-B7F6-6FA96BAD8A1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21" y="3962400"/>
            <a:ext cx="2534841" cy="263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5" descr="C:\Documents and Settings\cwilson\My Documents\My Pictures\dry_e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828038"/>
            <a:ext cx="2574966" cy="25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91" y="1600200"/>
            <a:ext cx="2780861" cy="208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35356"/>
            <a:ext cx="1246250" cy="232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13774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5963841" y="3962400"/>
            <a:ext cx="2875358" cy="2362200"/>
          </a:xfrm>
        </p:spPr>
        <p:txBody>
          <a:bodyPr/>
          <a:lstStyle/>
          <a:p>
            <a:pPr marL="0" indent="0" algn="ctr">
              <a:buNone/>
            </a:pPr>
            <a:endParaRPr lang="en-US" sz="2400" b="1" dirty="0" smtClean="0">
              <a:solidFill>
                <a:srgbClr val="CC3300"/>
              </a:solidFill>
              <a:latin typeface="Arial" charset="0"/>
            </a:endParaRPr>
          </a:p>
          <a:p>
            <a:pPr marL="0" indent="0" algn="ctr">
              <a:buNone/>
            </a:pPr>
            <a:r>
              <a:rPr lang="cs-CZ" sz="2000" dirty="0" smtClean="0">
                <a:latin typeface="Arial" charset="0"/>
              </a:rPr>
              <a:t>Zabraňuje vzniku mostů a koroze v silech</a:t>
            </a:r>
            <a:endParaRPr lang="en-US" sz="2000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12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610600" cy="838200"/>
          </a:xfrm>
        </p:spPr>
        <p:txBody>
          <a:bodyPr/>
          <a:lstStyle/>
          <a:p>
            <a:pPr lvl="1"/>
            <a:r>
              <a:rPr lang="cs-CZ" sz="2400" dirty="0" smtClean="0"/>
              <a:t>Aplikace</a:t>
            </a:r>
            <a:r>
              <a:rPr lang="en-US" sz="2400" dirty="0" smtClean="0"/>
              <a:t>:       </a:t>
            </a:r>
            <a:r>
              <a:rPr lang="cs-CZ" sz="2400" dirty="0" smtClean="0"/>
              <a:t>Kontrola toku a viskozity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495" y="1676400"/>
            <a:ext cx="7848105" cy="9906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cs-CZ" sz="1400" dirty="0" smtClean="0"/>
              <a:t>Petrochemické materiály netečou za pokojové teploty příliš dobře. Problém s viskozitou způsobuje zanášení potrubí a ventilů. </a:t>
            </a:r>
            <a:endParaRPr lang="en-US" sz="1400" dirty="0" smtClean="0"/>
          </a:p>
          <a:p>
            <a:pPr>
              <a:buFont typeface="+mj-lt"/>
              <a:buAutoNum type="arabicPeriod"/>
            </a:pPr>
            <a:r>
              <a:rPr lang="cs-CZ" sz="1400" dirty="0" smtClean="0"/>
              <a:t>Průmysl polovodičů, plynů a dalších. 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BAC9D-DCB4-4375-B7F6-6FA96BAD8A1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495" y="2590801"/>
            <a:ext cx="2514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6993903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P:\Library\Image-Library\LowResolution-72DPI\Semiconductor\Clogged-Pi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42" y="2590800"/>
            <a:ext cx="2085958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:\Library\Image-Library\LowResolution-72DPI\Semiconductor\Clean-Pi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58" y="4704672"/>
            <a:ext cx="2133600" cy="197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58" y="4528542"/>
            <a:ext cx="2018645" cy="23294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10610"/>
            <a:ext cx="1981200" cy="1905000"/>
          </a:xfrm>
          <a:prstGeom prst="rect">
            <a:avLst/>
          </a:prstGeom>
        </p:spPr>
      </p:pic>
      <p:pic>
        <p:nvPicPr>
          <p:cNvPr id="14" name="Content Placeholder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2069360"/>
            <a:ext cx="2971800" cy="245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6993903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959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8" descr="C:\Users\awade\Desktop\New Folder\SMALL\Small-Dig-Controller-3_4-View (Medium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566988"/>
            <a:ext cx="19812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awade\Desktop\New Folder\SMALL\TTD (Small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429000"/>
            <a:ext cx="1457325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5843" name="Picture 17" descr="C:\Users\awade\Desktop\New Folder\SMALL\Cent2-Resized_0024_Layer 5 (Small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0313" y="4664075"/>
            <a:ext cx="285273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itle 1"/>
          <p:cNvSpPr>
            <a:spLocks noGrp="1"/>
          </p:cNvSpPr>
          <p:nvPr>
            <p:ph type="title"/>
          </p:nvPr>
        </p:nvSpPr>
        <p:spPr>
          <a:xfrm>
            <a:off x="266700" y="685800"/>
            <a:ext cx="8610600" cy="1371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Řízení teploty procesu</a:t>
            </a:r>
            <a:r>
              <a:rPr lang="en-US" dirty="0"/>
              <a:t/>
            </a:r>
            <a:br>
              <a:rPr lang="en-US" dirty="0"/>
            </a:b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awade\Desktop\New Folder\SMALL\Touch-OI-3-4-2 (Small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3357563"/>
            <a:ext cx="3065463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2051" name="Picture 3" descr="C:\Users\awade\Desktop\New Folder\SMALL\TT-3-4 (Small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1752600"/>
            <a:ext cx="28575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2053" name="Picture 5" descr="C:\Users\awade\Desktop\New Folder\SMALL\briskone (Small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" y="2349500"/>
            <a:ext cx="1662113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2055" name="Picture 7" descr="C:\Users\awade\Desktop\New Folder\SMALL\Bulb-Cap (Small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8825" y="5049838"/>
            <a:ext cx="106521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2056" name="Picture 8" descr="C:\Users\awade\Desktop\New Folder\SMALL\C2MOD-C-3-No-Shadow (Small)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6825" y="3860800"/>
            <a:ext cx="12414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2059" name="Picture 11" descr="C:\Users\awade\Desktop\New Folder\SMALL\Cent2-String (Small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2115">
            <a:off x="1476375" y="5157788"/>
            <a:ext cx="6303963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2063" name="Picture 15" descr="C:\Users\awade\Desktop\New Folder\SMALL\TB4000 (Small)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19250" y="3860800"/>
            <a:ext cx="1471613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2061" name="Picture 13" descr="C:\Users\awade\Desktop\New Folder\SMALL\MPC-CAL (Small)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76600" y="3573463"/>
            <a:ext cx="1651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249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10600" cy="1143000"/>
          </a:xfrm>
        </p:spPr>
        <p:txBody>
          <a:bodyPr/>
          <a:lstStyle/>
          <a:p>
            <a:r>
              <a:rPr lang="cs-CZ" dirty="0" smtClean="0"/>
              <a:t>Vytvrzování </a:t>
            </a:r>
            <a:r>
              <a:rPr lang="cs-CZ" dirty="0" err="1" smtClean="0"/>
              <a:t>kompozitů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295" y="1676400"/>
            <a:ext cx="2868706" cy="1981200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dirty="0" smtClean="0">
                <a:latin typeface="Arial" charset="0"/>
              </a:rPr>
              <a:t>Letectví: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Opravy poškozených kompozitních dílů na letadlech</a:t>
            </a:r>
            <a:endParaRPr lang="en-US" sz="2400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BAC9D-DCB4-4375-B7F6-6FA96BAD8A1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9" descr="P:\Library\Image-Library\LowResolution-72DPI\Composite-Curing\ACR3\ACR3-Dual-Zone-Top-Vie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93" y="1806039"/>
            <a:ext cx="144299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06039"/>
            <a:ext cx="2681288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 descr="DPP_00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53319"/>
            <a:ext cx="3522663" cy="234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3" y="3429001"/>
            <a:ext cx="4228493" cy="29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0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772400" cy="1143000"/>
          </a:xfrm>
        </p:spPr>
        <p:txBody>
          <a:bodyPr/>
          <a:lstStyle/>
          <a:p>
            <a:r>
              <a:rPr lang="cs-CZ" dirty="0" smtClean="0"/>
              <a:t>Trhy které obsluhujeme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9" y="1615896"/>
            <a:ext cx="3750112" cy="25050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34212"/>
            <a:ext cx="3600450" cy="240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642" y="1587064"/>
            <a:ext cx="2032807" cy="2314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93" y="4050829"/>
            <a:ext cx="2143515" cy="261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746" y="2509834"/>
            <a:ext cx="2939242" cy="2782483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8ED50-8D3B-4301-831C-41F2E305B9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5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7772400" cy="762000"/>
          </a:xfrm>
        </p:spPr>
        <p:txBody>
          <a:bodyPr/>
          <a:lstStyle/>
          <a:p>
            <a:pPr algn="l"/>
            <a:r>
              <a:rPr lang="cs-CZ" dirty="0" smtClean="0"/>
              <a:t>Kdo používá</a:t>
            </a:r>
            <a:r>
              <a:rPr lang="en-US" dirty="0" smtClean="0"/>
              <a:t>/ </a:t>
            </a:r>
            <a:r>
              <a:rPr lang="cs-CZ" dirty="0" smtClean="0"/>
              <a:t>Kupuje naše zařízení pro ohřev?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08909"/>
            <a:ext cx="4572000" cy="2209800"/>
          </a:xfrm>
        </p:spPr>
        <p:txBody>
          <a:bodyPr/>
          <a:lstStyle/>
          <a:p>
            <a:r>
              <a:rPr lang="cs-CZ" dirty="0" smtClean="0"/>
              <a:t>Vedoucí údržby</a:t>
            </a:r>
            <a:endParaRPr lang="en-US" dirty="0"/>
          </a:p>
          <a:p>
            <a:r>
              <a:rPr lang="cs-CZ" dirty="0" smtClean="0"/>
              <a:t>Technici a inženýři</a:t>
            </a:r>
            <a:endParaRPr lang="en-US" dirty="0"/>
          </a:p>
          <a:p>
            <a:r>
              <a:rPr lang="cs-CZ" dirty="0" smtClean="0"/>
              <a:t>Manažeři továren </a:t>
            </a:r>
            <a:endParaRPr lang="en-US" dirty="0"/>
          </a:p>
          <a:p>
            <a:r>
              <a:rPr lang="cs-CZ" dirty="0" smtClean="0"/>
              <a:t>Manažeři nákupu </a:t>
            </a:r>
            <a:endParaRPr lang="en-US" dirty="0"/>
          </a:p>
          <a:p>
            <a:pPr lvl="1">
              <a:buFontTx/>
              <a:buNone/>
            </a:pPr>
            <a:endParaRPr lang="en-US" sz="2000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486400" y="2614463"/>
            <a:ext cx="3505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dirty="0" smtClean="0">
                <a:latin typeface="Arial" charset="0"/>
              </a:rPr>
              <a:t>Polovodiče</a:t>
            </a:r>
            <a:endParaRPr lang="en-US" dirty="0" smtClean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dirty="0" smtClean="0">
                <a:latin typeface="Arial" charset="0"/>
              </a:rPr>
              <a:t>Petrochemie</a:t>
            </a:r>
            <a:endParaRPr lang="en-US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dirty="0" smtClean="0">
                <a:latin typeface="Arial" charset="0"/>
              </a:rPr>
              <a:t>Letecký průmysl</a:t>
            </a:r>
            <a:endParaRPr lang="en-US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dirty="0" smtClean="0">
                <a:latin typeface="Arial" charset="0"/>
              </a:rPr>
              <a:t>Manipulace s materiály</a:t>
            </a:r>
            <a:endParaRPr lang="en-US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dirty="0" smtClean="0">
                <a:latin typeface="Arial" charset="0"/>
              </a:rPr>
              <a:t>Kompozitní materiály</a:t>
            </a:r>
            <a:endParaRPr lang="en-US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dirty="0" smtClean="0">
                <a:latin typeface="Arial" charset="0"/>
              </a:rPr>
              <a:t>Potravinářská výroba</a:t>
            </a:r>
            <a:endParaRPr lang="en-US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dirty="0" smtClean="0">
                <a:latin typeface="Arial" charset="0"/>
              </a:rPr>
              <a:t>Laboratoře</a:t>
            </a:r>
            <a:endParaRPr lang="en-US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dirty="0" smtClean="0">
                <a:latin typeface="Arial" charset="0"/>
              </a:rPr>
              <a:t>Obsluhujeme přes 100 odvětví</a:t>
            </a:r>
            <a:endParaRPr lang="en-US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000" dirty="0">
              <a:latin typeface="Arial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562600" y="2008909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rgbClr val="CC3300"/>
                </a:solidFill>
                <a:latin typeface="Arial" charset="0"/>
              </a:rPr>
              <a:t>Cílový průmysl:</a:t>
            </a:r>
            <a:endParaRPr lang="en-US" b="1" dirty="0">
              <a:solidFill>
                <a:srgbClr val="CC3300"/>
              </a:solidFill>
              <a:latin typeface="Arial" charset="0"/>
            </a:endParaRPr>
          </a:p>
        </p:txBody>
      </p:sp>
      <p:pic>
        <p:nvPicPr>
          <p:cNvPr id="3081" name="Picture 9" descr="P:\Library\Image-Library\LowResolution-72DPI\Industry\factoryredandyel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24263"/>
            <a:ext cx="2286000" cy="181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pPr>
              <a:defRPr/>
            </a:pPr>
            <a:fld id="{4748ED50-8D3B-4301-831C-41F2E305B9C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00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BriskHeat-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spcBef>
            <a:spcPct val="50000"/>
          </a:spcBef>
          <a:defRPr sz="3200" dirty="0">
            <a:latin typeface="Arial" charset="0"/>
          </a:defRPr>
        </a:defPPr>
      </a:lstStyle>
    </a:txDef>
  </a:objectDefaults>
  <a:extraClrSchemeLst>
    <a:extraClrScheme>
      <a:clrScheme name="BriskHeat-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skHeat-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skHeat-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skHeat-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skHeat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skHeat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skHeat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2042</TotalTime>
  <Words>450</Words>
  <Application>Microsoft Office PowerPoint</Application>
  <PresentationFormat>Předvádění na obrazovce (4:3)</PresentationFormat>
  <Paragraphs>123</Paragraphs>
  <Slides>23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Albertus Extra Bold</vt:lpstr>
      <vt:lpstr>Arial</vt:lpstr>
      <vt:lpstr>Calibri</vt:lpstr>
      <vt:lpstr>Century Gothic</vt:lpstr>
      <vt:lpstr>Times New Roman</vt:lpstr>
      <vt:lpstr>PowerPoint Template</vt:lpstr>
      <vt:lpstr>BriskHeat přehled</vt:lpstr>
      <vt:lpstr>Klíčová fakta</vt:lpstr>
      <vt:lpstr>Aplikace: Ochrana proti zamrzání </vt:lpstr>
      <vt:lpstr>Aplikace:      Prevence kondenzace</vt:lpstr>
      <vt:lpstr>Aplikace:       Kontrola toku a viskozity</vt:lpstr>
      <vt:lpstr> Řízení teploty procesu </vt:lpstr>
      <vt:lpstr>Vytvrzování kompozitů</vt:lpstr>
      <vt:lpstr>Trhy které obsluhujeme</vt:lpstr>
      <vt:lpstr>Kdo používá/ Kupuje naše zařízení pro ohřev?</vt:lpstr>
      <vt:lpstr>Hlavní technologie</vt:lpstr>
      <vt:lpstr>Složitě zaplétané odporové dráty v pletených páskách nebo CNC způsob výroby</vt:lpstr>
      <vt:lpstr>Přehled výrobků</vt:lpstr>
      <vt:lpstr>Topné kabely</vt:lpstr>
      <vt:lpstr>Topné pásky</vt:lpstr>
      <vt:lpstr>Látkové topné a izolační obaly</vt:lpstr>
      <vt:lpstr>Silikonové/gumové topné pláty</vt:lpstr>
      <vt:lpstr>Ohřívače zásobníků</vt:lpstr>
      <vt:lpstr>Ohřívače kontejnerů:   kontejnery/ IBC ohřívače, ohřívače sudů a ohřívače tlakových lahví</vt:lpstr>
      <vt:lpstr>Leptané topné fólie</vt:lpstr>
      <vt:lpstr>Topné pláště</vt:lpstr>
      <vt:lpstr>Kontroléry teploty</vt:lpstr>
      <vt:lpstr>ACR® 3 Přikrývky pro tepelné spojování a vytvrzování</vt:lpstr>
      <vt:lpstr>Děkujeme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cwilson</dc:creator>
  <cp:lastModifiedBy>tomas balada</cp:lastModifiedBy>
  <cp:revision>143</cp:revision>
  <cp:lastPrinted>2011-09-26T11:56:26Z</cp:lastPrinted>
  <dcterms:created xsi:type="dcterms:W3CDTF">2011-04-15T20:04:43Z</dcterms:created>
  <dcterms:modified xsi:type="dcterms:W3CDTF">2014-09-19T13:44:32Z</dcterms:modified>
</cp:coreProperties>
</file>